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"/>
  </p:notesMasterIdLst>
  <p:sldIdLst>
    <p:sldId id="261" r:id="rId3"/>
    <p:sldId id="295" r:id="rId5"/>
    <p:sldId id="279" r:id="rId6"/>
    <p:sldId id="289" r:id="rId7"/>
    <p:sldId id="314" r:id="rId8"/>
    <p:sldId id="315" r:id="rId9"/>
    <p:sldId id="290" r:id="rId10"/>
    <p:sldId id="291" r:id="rId11"/>
    <p:sldId id="318" r:id="rId12"/>
    <p:sldId id="259" r:id="rId13"/>
  </p:sldIdLst>
  <p:sldSz cx="9144000" cy="6858000" type="screen4x3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6AED"/>
    <a:srgbClr val="1A72D5"/>
    <a:srgbClr val="FFFFFF"/>
    <a:srgbClr val="BFE2F3"/>
    <a:srgbClr val="C31823"/>
    <a:srgbClr val="C9151E"/>
    <a:srgbClr val="E9CBBC"/>
    <a:srgbClr val="E0A487"/>
    <a:srgbClr val="D97C5B"/>
    <a:srgbClr val="CC14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2" autoAdjust="0"/>
    <p:restoredTop sz="94785" autoAdjust="0"/>
  </p:normalViewPr>
  <p:slideViewPr>
    <p:cSldViewPr snapToGrid="0" showGuides="1">
      <p:cViewPr varScale="1">
        <p:scale>
          <a:sx n="110" d="100"/>
          <a:sy n="110" d="100"/>
        </p:scale>
        <p:origin x="852" y="108"/>
      </p:cViewPr>
      <p:guideLst>
        <p:guide orient="horz" pos="21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161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FE78F-58BC-423A-A341-D0065C58010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B1CD8-9F96-4F1D-A5B8-2D9E0ECCEB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jpeg"/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070056"/>
            <a:ext cx="7886700" cy="8995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28650" y="5034521"/>
            <a:ext cx="7886700" cy="604299"/>
          </a:xfrm>
        </p:spPr>
        <p:txBody>
          <a:bodyPr anchor="ctr">
            <a:noAutofit/>
          </a:bodyPr>
          <a:lstStyle>
            <a:lvl1pPr algn="ctr">
              <a:defRPr lang="zh-CN" altLang="en-US" sz="28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/>
              <a:t>单击以编辑母版副标题样式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两栏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</a:fld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66445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对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对比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</a:fld>
            <a:endParaRPr lang="en-US" altLang="zh-CN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124" y="4006448"/>
            <a:ext cx="8325019" cy="11141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469125" y="5245248"/>
            <a:ext cx="5820358" cy="46817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4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单击以编辑母版副标题样式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69125" y="5815087"/>
            <a:ext cx="4159250" cy="49900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单击此处添加日期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546"/>
            <a:ext cx="9144000" cy="27965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91" y="4211593"/>
            <a:ext cx="3021843" cy="799946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1552217"/>
            <a:ext cx="7886700" cy="1325563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4" y="974279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 hasCustomPrompt="1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5"/>
          <p:cNvSpPr txBox="1"/>
          <p:nvPr/>
        </p:nvSpPr>
        <p:spPr>
          <a:xfrm>
            <a:off x="86976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</a:fld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7600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4" y="6100773"/>
            <a:ext cx="1958547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3" y="6100771"/>
            <a:ext cx="1958547" cy="5184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纯标题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5"/>
          <p:cNvSpPr txBox="1"/>
          <p:nvPr/>
        </p:nvSpPr>
        <p:spPr>
          <a:xfrm>
            <a:off x="8696566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z="1200" smtClean="0"/>
            </a:fld>
            <a:endParaRPr lang="zh-CN" altLang="en-US" sz="12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/>
          <p:nvPr userDrawn="1"/>
        </p:nvSpPr>
        <p:spPr>
          <a:xfrm>
            <a:off x="8696565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空白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文本框 4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97601" y="313202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1703B59-C883-4B8B-974E-AFB30A6C43A7}" type="slidenum">
              <a:rPr lang="en-US" altLang="zh-CN" smtClean="0"/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内容占位符 11"/>
          <p:cNvSpPr>
            <a:spLocks noGrp="1"/>
          </p:cNvSpPr>
          <p:nvPr>
            <p:ph sz="quarter" idx="10" hasCustomPrompt="1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56169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6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chemeClr val="accent1"/>
                </a:solidFill>
              </a:rPr>
              <a:t>单击此处编辑母版标题样式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13469" y="807632"/>
            <a:ext cx="8340421" cy="586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9" name="标题 1"/>
          <p:cNvSpPr txBox="1"/>
          <p:nvPr userDrawn="1"/>
        </p:nvSpPr>
        <p:spPr>
          <a:xfrm>
            <a:off x="323850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单击此处编辑母版标题样式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hyperlink" Target="https://my.sjtu.edu.c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1" Type="http://schemas.openxmlformats.org/officeDocument/2006/relationships/hyperlink" Target="https://my.sjtu.edu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51539" y="4135011"/>
            <a:ext cx="8440922" cy="89951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三好评优</a:t>
            </a:r>
            <a:b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交我办系统使用说明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>
          <a:xfrm>
            <a:off x="628650" y="5399344"/>
            <a:ext cx="7886700" cy="604299"/>
          </a:xfrm>
        </p:spPr>
        <p:txBody>
          <a:bodyPr/>
          <a:lstStyle/>
          <a:p>
            <a:r>
              <a:rPr lang="zh-CN" altLang="en-US" sz="2000" dirty="0"/>
              <a:t>校团委组织部</a:t>
            </a:r>
            <a:endParaRPr lang="en-US" altLang="zh-CN" sz="2000" dirty="0"/>
          </a:p>
          <a:p>
            <a:r>
              <a:rPr lang="en-US" altLang="zh-CN" sz="2000" dirty="0"/>
              <a:t>2024</a:t>
            </a:r>
            <a:r>
              <a:rPr lang="zh-CN" altLang="en-US" sz="2000" dirty="0"/>
              <a:t>年</a:t>
            </a:r>
            <a:r>
              <a:rPr lang="en-US" altLang="zh-CN" sz="2000" dirty="0"/>
              <a:t>9</a:t>
            </a:r>
            <a:r>
              <a:rPr lang="zh-CN" altLang="en-US" sz="2000" dirty="0"/>
              <a:t>月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3348" y="1816797"/>
            <a:ext cx="2419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谢 谢！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dirty="0">
              <a:solidFill>
                <a:srgbClr val="C915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0"/>
          <p:cNvSpPr/>
          <p:nvPr userDrawn="1"/>
        </p:nvSpPr>
        <p:spPr bwMode="auto">
          <a:xfrm>
            <a:off x="1939858" y="2517731"/>
            <a:ext cx="843427" cy="343858"/>
          </a:xfrm>
          <a:custGeom>
            <a:avLst/>
            <a:gdLst>
              <a:gd name="T0" fmla="*/ 3120 w 3800"/>
              <a:gd name="T1" fmla="*/ 0 h 1532"/>
              <a:gd name="T2" fmla="*/ 682 w 3800"/>
              <a:gd name="T3" fmla="*/ 0 h 1532"/>
              <a:gd name="T4" fmla="*/ 682 w 3800"/>
              <a:gd name="T5" fmla="*/ 284 h 1532"/>
              <a:gd name="T6" fmla="*/ 0 w 3800"/>
              <a:gd name="T7" fmla="*/ 766 h 1532"/>
              <a:gd name="T8" fmla="*/ 682 w 3800"/>
              <a:gd name="T9" fmla="*/ 1248 h 1532"/>
              <a:gd name="T10" fmla="*/ 682 w 3800"/>
              <a:gd name="T11" fmla="*/ 1532 h 1532"/>
              <a:gd name="T12" fmla="*/ 3120 w 3800"/>
              <a:gd name="T13" fmla="*/ 1532 h 1532"/>
              <a:gd name="T14" fmla="*/ 3120 w 3800"/>
              <a:gd name="T15" fmla="*/ 1248 h 1532"/>
              <a:gd name="T16" fmla="*/ 3800 w 3800"/>
              <a:gd name="T17" fmla="*/ 766 h 1532"/>
              <a:gd name="T18" fmla="*/ 3120 w 3800"/>
              <a:gd name="T19" fmla="*/ 284 h 1532"/>
              <a:gd name="T20" fmla="*/ 3120 w 3800"/>
              <a:gd name="T21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00" h="1532">
                <a:moveTo>
                  <a:pt x="3120" y="0"/>
                </a:moveTo>
                <a:lnTo>
                  <a:pt x="682" y="0"/>
                </a:lnTo>
                <a:lnTo>
                  <a:pt x="682" y="284"/>
                </a:lnTo>
                <a:lnTo>
                  <a:pt x="0" y="766"/>
                </a:lnTo>
                <a:lnTo>
                  <a:pt x="682" y="1248"/>
                </a:lnTo>
                <a:lnTo>
                  <a:pt x="682" y="1532"/>
                </a:lnTo>
                <a:lnTo>
                  <a:pt x="3120" y="1532"/>
                </a:lnTo>
                <a:lnTo>
                  <a:pt x="3120" y="1248"/>
                </a:lnTo>
                <a:lnTo>
                  <a:pt x="3800" y="766"/>
                </a:lnTo>
                <a:lnTo>
                  <a:pt x="3120" y="284"/>
                </a:lnTo>
                <a:lnTo>
                  <a:pt x="3120" y="0"/>
                </a:lnTo>
                <a:close/>
              </a:path>
            </a:pathLst>
          </a:custGeom>
          <a:solidFill>
            <a:srgbClr val="CC141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>
            <a:stCxn id="4" idx="6"/>
          </p:cNvCxnSpPr>
          <p:nvPr/>
        </p:nvCxnSpPr>
        <p:spPr>
          <a:xfrm>
            <a:off x="2632356" y="2861589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013396" y="2425108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拟推荐人填写在线表单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10"/>
          <p:cNvSpPr/>
          <p:nvPr userDrawn="1"/>
        </p:nvSpPr>
        <p:spPr bwMode="auto">
          <a:xfrm>
            <a:off x="1939858" y="3437704"/>
            <a:ext cx="843427" cy="343858"/>
          </a:xfrm>
          <a:custGeom>
            <a:avLst/>
            <a:gdLst>
              <a:gd name="T0" fmla="*/ 3120 w 3800"/>
              <a:gd name="T1" fmla="*/ 0 h 1532"/>
              <a:gd name="T2" fmla="*/ 682 w 3800"/>
              <a:gd name="T3" fmla="*/ 0 h 1532"/>
              <a:gd name="T4" fmla="*/ 682 w 3800"/>
              <a:gd name="T5" fmla="*/ 284 h 1532"/>
              <a:gd name="T6" fmla="*/ 0 w 3800"/>
              <a:gd name="T7" fmla="*/ 766 h 1532"/>
              <a:gd name="T8" fmla="*/ 682 w 3800"/>
              <a:gd name="T9" fmla="*/ 1248 h 1532"/>
              <a:gd name="T10" fmla="*/ 682 w 3800"/>
              <a:gd name="T11" fmla="*/ 1532 h 1532"/>
              <a:gd name="T12" fmla="*/ 3120 w 3800"/>
              <a:gd name="T13" fmla="*/ 1532 h 1532"/>
              <a:gd name="T14" fmla="*/ 3120 w 3800"/>
              <a:gd name="T15" fmla="*/ 1248 h 1532"/>
              <a:gd name="T16" fmla="*/ 3800 w 3800"/>
              <a:gd name="T17" fmla="*/ 766 h 1532"/>
              <a:gd name="T18" fmla="*/ 3120 w 3800"/>
              <a:gd name="T19" fmla="*/ 284 h 1532"/>
              <a:gd name="T20" fmla="*/ 3120 w 3800"/>
              <a:gd name="T21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00" h="1532">
                <a:moveTo>
                  <a:pt x="3120" y="0"/>
                </a:moveTo>
                <a:lnTo>
                  <a:pt x="682" y="0"/>
                </a:lnTo>
                <a:lnTo>
                  <a:pt x="682" y="284"/>
                </a:lnTo>
                <a:lnTo>
                  <a:pt x="0" y="766"/>
                </a:lnTo>
                <a:lnTo>
                  <a:pt x="682" y="1248"/>
                </a:lnTo>
                <a:lnTo>
                  <a:pt x="682" y="1532"/>
                </a:lnTo>
                <a:lnTo>
                  <a:pt x="3120" y="1532"/>
                </a:lnTo>
                <a:lnTo>
                  <a:pt x="3120" y="1248"/>
                </a:lnTo>
                <a:lnTo>
                  <a:pt x="3800" y="766"/>
                </a:lnTo>
                <a:lnTo>
                  <a:pt x="3120" y="284"/>
                </a:lnTo>
                <a:lnTo>
                  <a:pt x="3120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>
            <a:stCxn id="13" idx="6"/>
          </p:cNvCxnSpPr>
          <p:nvPr/>
        </p:nvCxnSpPr>
        <p:spPr>
          <a:xfrm>
            <a:off x="2632356" y="3781562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013396" y="3345081"/>
            <a:ext cx="438739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院系团委审核、导出信息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73195" y="1850509"/>
            <a:ext cx="6250904" cy="1730891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进入“交我办”（手机端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/PC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端）（打印须使用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端）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0">
              <a:lnSpc>
                <a:spcPct val="150000"/>
              </a:lnSpc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本次评优提供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三好学生、优秀学生干部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评选的线上审批通道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使用交大</a:t>
            </a:r>
            <a:r>
              <a:rPr lang="en-US" altLang="zh-CN" sz="1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jAccount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账号登陆，进行表单填写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2"/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搜索服务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评优评选申报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勾选“我已阅读并知晓”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开始办理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推荐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人填写表单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9222" y="3722373"/>
            <a:ext cx="1476581" cy="55252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22" y="4374013"/>
            <a:ext cx="3615926" cy="222700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465" y="1709536"/>
            <a:ext cx="2126732" cy="489148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692778" y="6037131"/>
            <a:ext cx="1966532" cy="3720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36360" y="5857947"/>
            <a:ext cx="1098958" cy="1875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88076" y="6235805"/>
            <a:ext cx="2126732" cy="3720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40593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内容占位符 3"/>
          <p:cNvSpPr txBox="1"/>
          <p:nvPr/>
        </p:nvSpPr>
        <p:spPr>
          <a:xfrm>
            <a:off x="453657" y="1494156"/>
            <a:ext cx="7666885" cy="625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推荐学生信息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姓名、学号、所在院系等信息均为自动读取，无需填写）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6775" y="2136458"/>
            <a:ext cx="2247646" cy="308618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7" name="内容占位符 3"/>
          <p:cNvSpPr txBox="1"/>
          <p:nvPr/>
        </p:nvSpPr>
        <p:spPr>
          <a:xfrm>
            <a:off x="2669260" y="2236149"/>
            <a:ext cx="6122402" cy="625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首先选择推荐类型：三好学生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优秀学生干部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其次选择推荐来源：院系推荐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校级机关或者学生组织推荐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内容占位符 3"/>
          <p:cNvSpPr txBox="1"/>
          <p:nvPr/>
        </p:nvSpPr>
        <p:spPr>
          <a:xfrm>
            <a:off x="-58405" y="5363844"/>
            <a:ext cx="9202405" cy="997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推荐（含院系学生组织），选择推荐来源“院系推荐”，默认为“所在院系”。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校级机关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或学生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推荐，选择相应来源，在推荐单位中选择组织、机构名称。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73" b="37865"/>
          <a:stretch>
            <a:fillRect/>
          </a:stretch>
        </p:blipFill>
        <p:spPr>
          <a:xfrm>
            <a:off x="5949863" y="3121643"/>
            <a:ext cx="3094916" cy="186164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4" name="矩形 33"/>
          <p:cNvSpPr/>
          <p:nvPr/>
        </p:nvSpPr>
        <p:spPr>
          <a:xfrm>
            <a:off x="643579" y="3817660"/>
            <a:ext cx="2369850" cy="4484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84" y="3330906"/>
            <a:ext cx="2846325" cy="15839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40593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内容占位符 3"/>
          <p:cNvSpPr txBox="1"/>
          <p:nvPr/>
        </p:nvSpPr>
        <p:spPr>
          <a:xfrm>
            <a:off x="354131" y="1648390"/>
            <a:ext cx="7666885" cy="625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推荐学生信息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9208" y="2389215"/>
            <a:ext cx="2316621" cy="341487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2944739" y="2265609"/>
            <a:ext cx="5761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：共青团员、中共预备党员、中共党员、群众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44739" y="2639557"/>
            <a:ext cx="57611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优秀团员：我校年龄在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周岁以下（即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1996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日以后出生）的共青团员（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2024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年春季入学、春季毕业及团组织关系不在我校的团员不纳入评比范围）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78963" y="3420869"/>
            <a:ext cx="5868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优秀团干部：在我校各级团组织中担任职务。超过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周岁参评的团干部必须是中共党员或中共预备党员（优秀团干部和优秀团员不可同时申请）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44738" y="4021750"/>
            <a:ext cx="6296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担任职务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：班团支部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学生组织所担任职务，若没有则填“无”；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44737" y="4399974"/>
            <a:ext cx="6296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班级团支部评选意见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：一般为“同意”；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3786" y="4811591"/>
            <a:ext cx="5761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团支书（班长）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：班级团支书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班长姓名，和后面的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“材料整理人”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保持一致；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43784" y="5473330"/>
            <a:ext cx="5868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班级团支部评选意见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：以实际日期为准。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40593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内容占位符 3"/>
          <p:cNvSpPr txBox="1"/>
          <p:nvPr/>
        </p:nvSpPr>
        <p:spPr>
          <a:xfrm>
            <a:off x="354131" y="2059312"/>
            <a:ext cx="7666885" cy="625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推荐学生信息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4131" y="2633540"/>
            <a:ext cx="5761117" cy="1987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主要事迹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：要求有具体成绩（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字左右）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材料整理人、整理人电话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：一般为团支书（班长），不能是推荐学生本人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整理日期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：以实际日期为准。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92748" y="2484386"/>
            <a:ext cx="2597121" cy="237828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3"/>
          <p:cNvSpPr txBox="1"/>
          <p:nvPr/>
        </p:nvSpPr>
        <p:spPr>
          <a:xfrm>
            <a:off x="204790" y="1685679"/>
            <a:ext cx="4140708" cy="574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填写、提交表单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 startAt="5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38" b="4832"/>
          <a:stretch>
            <a:fillRect/>
          </a:stretch>
        </p:blipFill>
        <p:spPr>
          <a:xfrm>
            <a:off x="4275435" y="4362723"/>
            <a:ext cx="2573991" cy="202613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204789" y="2148071"/>
            <a:ext cx="6355402" cy="189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本表须按要求如实填写，如发现虚假，无论评选活动进行到何阶段，即取消评选资格，并交由院系处理。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右上角带有“*”的问题为必填项。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可点击工具箱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保存，保持已填写信息。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点击“提交”，完成申请（每人仅可提交一次，请勿重复操作）。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3"/>
          <p:cNvSpPr txBox="1"/>
          <p:nvPr/>
        </p:nvSpPr>
        <p:spPr>
          <a:xfrm>
            <a:off x="204790" y="4673442"/>
            <a:ext cx="4140708" cy="574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6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审核办理人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 startAt="6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6"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4789" y="5135834"/>
            <a:ext cx="6355402" cy="51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院系推荐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院系团委审核，可选择办理人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942" y="4300109"/>
            <a:ext cx="1763931" cy="218197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66" b="5340"/>
          <a:stretch>
            <a:fillRect/>
          </a:stretch>
        </p:blipFill>
        <p:spPr>
          <a:xfrm>
            <a:off x="6419486" y="2010854"/>
            <a:ext cx="2573990" cy="199067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1" name="文本框 20"/>
          <p:cNvSpPr txBox="1"/>
          <p:nvPr/>
        </p:nvSpPr>
        <p:spPr>
          <a:xfrm>
            <a:off x="204789" y="5693270"/>
            <a:ext cx="4023262" cy="51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机关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学生组织推荐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校级团委直接审核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45498" y="5172322"/>
            <a:ext cx="2441196" cy="2125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85883" y="2793674"/>
            <a:ext cx="2453328" cy="2263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拟推荐人填写表单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/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3"/>
          <p:cNvSpPr txBox="1"/>
          <p:nvPr/>
        </p:nvSpPr>
        <p:spPr>
          <a:xfrm>
            <a:off x="301826" y="1717853"/>
            <a:ext cx="8540348" cy="1453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7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查看申请状态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打印个人推荐表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申请人进入交我办手机端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/PC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端，选择“待办”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已办，即可查看审批进度。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如申请被驳回，也可在待办中查看反馈信息。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打印目前仅支持“交我办”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 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https://my.sjtu.edu.cn/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申请人完成提交表单流程即可进行打印（办事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已办事项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点选事项）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46" y="4051257"/>
            <a:ext cx="3944454" cy="241422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319" y="4013157"/>
            <a:ext cx="4419983" cy="119492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6204" y="5365049"/>
            <a:ext cx="4419983" cy="117770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8" name="矩形 27"/>
          <p:cNvSpPr/>
          <p:nvPr/>
        </p:nvSpPr>
        <p:spPr>
          <a:xfrm>
            <a:off x="8528207" y="5347008"/>
            <a:ext cx="189494" cy="1974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3"/>
          <p:cNvSpPr txBox="1"/>
          <p:nvPr/>
        </p:nvSpPr>
        <p:spPr>
          <a:xfrm>
            <a:off x="301826" y="1717853"/>
            <a:ext cx="4765474" cy="41136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8"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个人推荐表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申请人进入交我办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端，选择“待办”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已办，即可查看审批进度。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如申请被驳回，也可在待办中查看反馈信息。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打印目前仅支持“交我办”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 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https://my.sjtu.edu.cn/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申请人完成提交表单流程即可进行打印（办事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已办事项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点选事项）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922" y="1956765"/>
            <a:ext cx="2758591" cy="4737327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6411727" y="1828800"/>
            <a:ext cx="1886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个人推荐表样例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05907" y="4261446"/>
            <a:ext cx="668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签章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51452" y="5318721"/>
            <a:ext cx="1462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校团委签章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TAyMzJkOGNiMDEyZDQzM2FkNGM4ODJmZGE4NDczMDMifQ=="/>
  <p:tag name="commondata" val="eyJoZGlkIjoiZTY2ZjQ3YTY2ODVjYzc5N2ZjYmUwNzE1NTdiYzFlYTYifQ=="/>
</p:tagLst>
</file>

<file path=ppt/theme/theme1.xml><?xml version="1.0" encoding="utf-8"?>
<a:theme xmlns:a="http://schemas.openxmlformats.org/drawingml/2006/main" name="2016-VI主题">
  <a:themeElements>
    <a:clrScheme name="VI统一色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自定义 7">
      <a:majorFont>
        <a:latin typeface="等线"/>
        <a:ea typeface="等线"/>
        <a:cs typeface=""/>
      </a:majorFont>
      <a:minorFont>
        <a:latin typeface="等线 Light"/>
        <a:ea typeface="等线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2016-VI主题</Template>
  <TotalTime>0</TotalTime>
  <Words>1157</Words>
  <Application>WPS 演示</Application>
  <PresentationFormat>全屏显示(4:3)</PresentationFormat>
  <Paragraphs>108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微软雅黑</vt:lpstr>
      <vt:lpstr>等线</vt:lpstr>
      <vt:lpstr>Arial Unicode MS</vt:lpstr>
      <vt:lpstr>等线 Light</vt:lpstr>
      <vt:lpstr>2016-VI主题</vt:lpstr>
      <vt:lpstr>三好评优 交我办系统使用说明</vt:lpstr>
      <vt:lpstr>目录 Contents</vt:lpstr>
      <vt:lpstr>拟推荐人填写表单</vt:lpstr>
      <vt:lpstr>拟推荐人填写表单</vt:lpstr>
      <vt:lpstr>拟推荐人填写表单</vt:lpstr>
      <vt:lpstr>拟推荐人填写表单</vt:lpstr>
      <vt:lpstr>拟推荐人填写表单</vt:lpstr>
      <vt:lpstr>拟推荐人填写表单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天南海北</cp:lastModifiedBy>
  <cp:revision>218</cp:revision>
  <dcterms:created xsi:type="dcterms:W3CDTF">2016-01-21T16:32:00Z</dcterms:created>
  <dcterms:modified xsi:type="dcterms:W3CDTF">2024-09-25T12:07:09Z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2052-12.1.0.18543</vt:lpwstr>
  </property>
  <property fmtid="{D5CDD505-2E9C-101B-9397-08002B2CF9AE}" pid="3" name="ICV">
    <vt:lpwstr>A179C82C6E43460BA0AEF494DCE2A7C4_13</vt:lpwstr>
  </property>
</Properties>
</file>